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8" r:id="rId7"/>
    <p:sldId id="27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3" r:id="rId19"/>
    <p:sldId id="264" r:id="rId20"/>
    <p:sldId id="263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96" autoAdjust="0"/>
  </p:normalViewPr>
  <p:slideViewPr>
    <p:cSldViewPr>
      <p:cViewPr varScale="1">
        <p:scale>
          <a:sx n="61" d="100"/>
          <a:sy n="61" d="100"/>
        </p:scale>
        <p:origin x="-7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ccdav1b\ECPHY_S\ECPHY\RESEARCH\GILCHREST\Committee%20Workgroups\Medical%20Direction\MD_SURVEY_RESULTS\MD_Data_Shee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tccdav1b\ECPHY_S\ECPHY\RESEARCH\GILCHREST\Committee%20Workgroups\Medical%20Direction\MD_SURVEY_RESULTS\MD_Data_Shee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tccdav1b\ECPHY_S\ECPHY\RESEARCH\GILCHREST\Committee%20Workgroups\Medical%20Direction\MD_SURVEY_RESULTS\MD_Data_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ccdav1b\ECPHY_S\ECPHY\RESEARCH\GILCHREST\Committee%20Workgroups\Medical%20Direction\MD_SURVEY_RESULTS\MD_Data_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ccdav1b\ECPHY_S\ECPHY\RESEARCH\GILCHREST\Committee%20Workgroups\Medical%20Direction\MD_SURVEY_RESULTS\MD_Data_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ccdav1b\ECPHY_S\ECPHY\RESEARCH\GILCHREST\Committee%20Workgroups\Medical%20Direction\MD_SURVEY_RESULTS\MD_Data_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tccdav1b\ECPHY_S\ECPHY\RESEARCH\GILCHREST\Committee%20Workgroups\Medical%20Direction\MD_SURVEY_RESULTS\MD_Data_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Total Monthly Call Volume</a:t>
            </a:r>
          </a:p>
        </c:rich>
      </c:tx>
      <c:layout/>
    </c:title>
    <c:plotArea>
      <c:layout/>
      <c:barChart>
        <c:barDir val="col"/>
        <c:grouping val="stacked"/>
        <c:ser>
          <c:idx val="1"/>
          <c:order val="0"/>
          <c:tx>
            <c:strRef>
              <c:f>Call_Volumes!$J$2</c:f>
              <c:strCache>
                <c:ptCount val="1"/>
                <c:pt idx="0">
                  <c:v>Total Monthly Call Vol</c:v>
                </c:pt>
              </c:strCache>
            </c:strRef>
          </c:tx>
          <c:cat>
            <c:strRef>
              <c:f>Call_Volumes!$I$5:$I$7</c:f>
              <c:strCache>
                <c:ptCount val="3"/>
                <c:pt idx="0">
                  <c:v>Average</c:v>
                </c:pt>
                <c:pt idx="1">
                  <c:v>Median</c:v>
                </c:pt>
                <c:pt idx="2">
                  <c:v>Mode</c:v>
                </c:pt>
              </c:strCache>
            </c:strRef>
          </c:cat>
          <c:val>
            <c:numRef>
              <c:f>Call_Volumes!$J$5:$J$7</c:f>
              <c:numCache>
                <c:formatCode>General</c:formatCode>
                <c:ptCount val="3"/>
                <c:pt idx="0" formatCode="0">
                  <c:v>1715.1875</c:v>
                </c:pt>
                <c:pt idx="1">
                  <c:v>400</c:v>
                </c:pt>
                <c:pt idx="2">
                  <c:v>500</c:v>
                </c:pt>
              </c:numCache>
            </c:numRef>
          </c:val>
        </c:ser>
        <c:gapWidth val="95"/>
        <c:overlap val="100"/>
        <c:axId val="120151424"/>
        <c:axId val="103777408"/>
      </c:barChart>
      <c:catAx>
        <c:axId val="120151424"/>
        <c:scaling>
          <c:orientation val="minMax"/>
        </c:scaling>
        <c:axPos val="b"/>
        <c:majorTickMark val="none"/>
        <c:tickLblPos val="nextTo"/>
        <c:crossAx val="103777408"/>
        <c:crosses val="autoZero"/>
        <c:auto val="1"/>
        <c:lblAlgn val="ctr"/>
        <c:lblOffset val="100"/>
      </c:catAx>
      <c:valAx>
        <c:axId val="1037774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Runs per month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120151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Estimated Monthly</a:t>
            </a:r>
            <a:r>
              <a:rPr lang="en-US" sz="1200" baseline="0" dirty="0"/>
              <a:t> </a:t>
            </a:r>
            <a:r>
              <a:rPr lang="en-US" sz="1200" baseline="0" dirty="0" smtClean="0"/>
              <a:t>o</a:t>
            </a:r>
            <a:r>
              <a:rPr lang="en-US" sz="1200" dirty="0" smtClean="0"/>
              <a:t>nline </a:t>
            </a:r>
            <a:r>
              <a:rPr lang="en-US" sz="1200" dirty="0"/>
              <a:t>medical control all</a:t>
            </a:r>
            <a:r>
              <a:rPr lang="en-US" sz="1200" baseline="0" dirty="0"/>
              <a:t> patients</a:t>
            </a:r>
            <a:endParaRPr lang="en-US" sz="1200" dirty="0"/>
          </a:p>
        </c:rich>
      </c:tx>
      <c:layout/>
    </c:title>
    <c:plotArea>
      <c:layout/>
      <c:barChart>
        <c:barDir val="col"/>
        <c:grouping val="stacked"/>
        <c:ser>
          <c:idx val="2"/>
          <c:order val="0"/>
          <c:tx>
            <c:strRef>
              <c:f>Call_Volumes!$K$2</c:f>
              <c:strCache>
                <c:ptCount val="1"/>
                <c:pt idx="0">
                  <c:v>On-Line All</c:v>
                </c:pt>
              </c:strCache>
            </c:strRef>
          </c:tx>
          <c:cat>
            <c:strRef>
              <c:f>(Call_Volumes!$I$13:$I$15,Call_Volumes!$I$21:$I$23)</c:f>
              <c:strCache>
                <c:ptCount val="6"/>
                <c:pt idx="0">
                  <c:v>Average</c:v>
                </c:pt>
                <c:pt idx="1">
                  <c:v>Median</c:v>
                </c:pt>
                <c:pt idx="2">
                  <c:v>Mode</c:v>
                </c:pt>
                <c:pt idx="3">
                  <c:v>Average</c:v>
                </c:pt>
                <c:pt idx="4">
                  <c:v>Median</c:v>
                </c:pt>
                <c:pt idx="5">
                  <c:v>Mode</c:v>
                </c:pt>
              </c:strCache>
            </c:strRef>
          </c:cat>
          <c:val>
            <c:numRef>
              <c:f>(Call_Volumes!$K$13:$K$15,Call_Volumes!$K$21:$K$23)</c:f>
              <c:numCache>
                <c:formatCode>General</c:formatCode>
                <c:ptCount val="6"/>
                <c:pt idx="0" formatCode="0">
                  <c:v>50.821428571428498</c:v>
                </c:pt>
                <c:pt idx="1">
                  <c:v>10</c:v>
                </c:pt>
                <c:pt idx="2">
                  <c:v>10</c:v>
                </c:pt>
                <c:pt idx="3" formatCode="0">
                  <c:v>24.2</c:v>
                </c:pt>
                <c:pt idx="4">
                  <c:v>5.5</c:v>
                </c:pt>
                <c:pt idx="5">
                  <c:v>2</c:v>
                </c:pt>
              </c:numCache>
            </c:numRef>
          </c:val>
        </c:ser>
        <c:gapWidth val="95"/>
        <c:overlap val="100"/>
        <c:axId val="103795328"/>
        <c:axId val="104210816"/>
      </c:barChart>
      <c:catAx>
        <c:axId val="103795328"/>
        <c:scaling>
          <c:orientation val="minMax"/>
        </c:scaling>
        <c:axPos val="b"/>
        <c:majorTickMark val="none"/>
        <c:tickLblPos val="nextTo"/>
        <c:crossAx val="104210816"/>
        <c:crosses val="autoZero"/>
        <c:auto val="1"/>
        <c:lblAlgn val="ctr"/>
        <c:lblOffset val="100"/>
      </c:catAx>
      <c:valAx>
        <c:axId val="1042108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On-line calls per month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1037953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Estimated Monthly</a:t>
            </a:r>
            <a:r>
              <a:rPr lang="en-US" sz="1200" baseline="0" dirty="0"/>
              <a:t> o</a:t>
            </a:r>
            <a:r>
              <a:rPr lang="en-US" sz="1200" dirty="0"/>
              <a:t>n-line medical control pediatric</a:t>
            </a:r>
            <a:r>
              <a:rPr lang="en-US" sz="1200" baseline="0" dirty="0"/>
              <a:t> patients</a:t>
            </a:r>
            <a:endParaRPr lang="en-US" sz="1200" dirty="0"/>
          </a:p>
        </c:rich>
      </c:tx>
      <c:layout/>
    </c:title>
    <c:plotArea>
      <c:layout/>
      <c:barChart>
        <c:barDir val="col"/>
        <c:grouping val="stacked"/>
        <c:ser>
          <c:idx val="3"/>
          <c:order val="0"/>
          <c:tx>
            <c:strRef>
              <c:f>Call_Volumes!$L$10</c:f>
              <c:strCache>
                <c:ptCount val="1"/>
                <c:pt idx="0">
                  <c:v>On-Line Peds</c:v>
                </c:pt>
              </c:strCache>
            </c:strRef>
          </c:tx>
          <c:cat>
            <c:strRef>
              <c:f>(Call_Volumes!$I$13:$I$15,Call_Volumes!$I$21:$I$23)</c:f>
              <c:strCache>
                <c:ptCount val="6"/>
                <c:pt idx="0">
                  <c:v>Average</c:v>
                </c:pt>
                <c:pt idx="1">
                  <c:v>Median</c:v>
                </c:pt>
                <c:pt idx="2">
                  <c:v>Mode</c:v>
                </c:pt>
                <c:pt idx="3">
                  <c:v>Average</c:v>
                </c:pt>
                <c:pt idx="4">
                  <c:v>Median</c:v>
                </c:pt>
                <c:pt idx="5">
                  <c:v>Mode</c:v>
                </c:pt>
              </c:strCache>
            </c:strRef>
          </c:cat>
          <c:val>
            <c:numRef>
              <c:f>(Call_Volumes!$L$13:$L$15,Call_Volumes!$L$21:$L$23)</c:f>
              <c:numCache>
                <c:formatCode>General</c:formatCode>
                <c:ptCount val="6"/>
                <c:pt idx="0" formatCode="0">
                  <c:v>12.25</c:v>
                </c:pt>
                <c:pt idx="1">
                  <c:v>2.5</c:v>
                </c:pt>
                <c:pt idx="2">
                  <c:v>2</c:v>
                </c:pt>
                <c:pt idx="3" formatCode="0">
                  <c:v>3.7857142857142856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gapWidth val="95"/>
        <c:overlap val="100"/>
        <c:axId val="104232832"/>
        <c:axId val="104234368"/>
      </c:barChart>
      <c:catAx>
        <c:axId val="104232832"/>
        <c:scaling>
          <c:orientation val="minMax"/>
        </c:scaling>
        <c:axPos val="b"/>
        <c:majorTickMark val="none"/>
        <c:tickLblPos val="nextTo"/>
        <c:crossAx val="104234368"/>
        <c:crosses val="autoZero"/>
        <c:auto val="1"/>
        <c:lblAlgn val="ctr"/>
        <c:lblOffset val="100"/>
      </c:catAx>
      <c:valAx>
        <c:axId val="1042343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On-line calls per month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104232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Pediatrics make up 21% of all calls for online medical control</a:t>
            </a:r>
          </a:p>
        </c:rich>
      </c:tx>
      <c:layout>
        <c:manualLayout>
          <c:xMode val="edge"/>
          <c:yMode val="edge"/>
          <c:x val="0.13304855643044641"/>
          <c:y val="0"/>
        </c:manualLayout>
      </c:layout>
    </c:title>
    <c:view3D>
      <c:rotX val="30"/>
      <c:rotY val="30"/>
      <c:perspective val="30"/>
    </c:view3D>
    <c:plotArea>
      <c:layout>
        <c:manualLayout>
          <c:layoutTarget val="inner"/>
          <c:xMode val="edge"/>
          <c:yMode val="edge"/>
          <c:x val="9.5833333333333368E-2"/>
          <c:y val="0.35239246135899815"/>
          <c:w val="0.81388888888889044"/>
          <c:h val="0.55011300670749486"/>
        </c:manualLayout>
      </c:layout>
      <c:pie3DChart>
        <c:varyColors val="1"/>
        <c:ser>
          <c:idx val="0"/>
          <c:order val="0"/>
          <c:dPt>
            <c:idx val="1"/>
            <c:explosion val="37"/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sz="1600" dirty="0">
                        <a:solidFill>
                          <a:schemeClr val="tx1"/>
                        </a:solidFill>
                      </a:rPr>
                      <a:t>21%</a:t>
                    </a:r>
                  </a:p>
                </c:rich>
              </c:tx>
              <c:spPr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79%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Call_Volumes!$G$8:$H$8</c:f>
              <c:strCache>
                <c:ptCount val="2"/>
                <c:pt idx="0">
                  <c:v>On-Line Peds</c:v>
                </c:pt>
                <c:pt idx="1">
                  <c:v>Non-Peds</c:v>
                </c:pt>
              </c:strCache>
            </c:strRef>
          </c:cat>
          <c:val>
            <c:numRef>
              <c:f>Call_Volumes!$G$9:$H$9</c:f>
              <c:numCache>
                <c:formatCode>General</c:formatCode>
                <c:ptCount val="2"/>
                <c:pt idx="0">
                  <c:v>7</c:v>
                </c:pt>
                <c:pt idx="1">
                  <c:v>27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30908508311461247"/>
          <c:y val="0.24513888888888891"/>
          <c:w val="0.38182983377078034"/>
          <c:h val="8.3717191601050026E-2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24% of calls to medical control in urban setting</a:t>
            </a: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527777777777777"/>
          <c:y val="0.3064668999708382"/>
          <c:w val="0.81388888888888977"/>
          <c:h val="0.5713717556138832"/>
        </c:manualLayout>
      </c:layout>
      <c:pie3DChart>
        <c:varyColors val="1"/>
        <c:ser>
          <c:idx val="0"/>
          <c:order val="0"/>
          <c:dPt>
            <c:idx val="1"/>
            <c:explosion val="21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On-Line Peds
24%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Non-Peds
76%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Call_Volumes!$G$15:$H$15</c:f>
              <c:strCache>
                <c:ptCount val="2"/>
                <c:pt idx="0">
                  <c:v>On-Line Peds</c:v>
                </c:pt>
                <c:pt idx="1">
                  <c:v>Non-Peds</c:v>
                </c:pt>
              </c:strCache>
            </c:strRef>
          </c:cat>
          <c:val>
            <c:numRef>
              <c:f>Call_Volumes!$G$16:$H$16</c:f>
              <c:numCache>
                <c:formatCode>0</c:formatCode>
                <c:ptCount val="2"/>
                <c:pt idx="0" formatCode="General">
                  <c:v>12</c:v>
                </c:pt>
                <c:pt idx="1">
                  <c:v>38.571428571428498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16 % in rural and frontier areas</a:t>
            </a:r>
          </a:p>
        </c:rich>
      </c:tx>
      <c:layout>
        <c:manualLayout>
          <c:xMode val="edge"/>
          <c:yMode val="edge"/>
          <c:x val="0.17108333333333378"/>
          <c:y val="2.777777777777793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1"/>
            <c:explosion val="32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dirty="0"/>
                      <a:t>On-Line Peds
16%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>
                        <a:solidFill>
                          <a:schemeClr val="bg1"/>
                        </a:solidFill>
                      </a:rPr>
                      <a:t>Non-Peds
84%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Call_Volumes!$G$23:$H$23</c:f>
              <c:strCache>
                <c:ptCount val="2"/>
                <c:pt idx="0">
                  <c:v>On-Line Peds</c:v>
                </c:pt>
                <c:pt idx="1">
                  <c:v>Non-Peds</c:v>
                </c:pt>
              </c:strCache>
            </c:strRef>
          </c:cat>
          <c:val>
            <c:numRef>
              <c:f>Call_Volumes!$G$24:$H$24</c:f>
              <c:numCache>
                <c:formatCode>0</c:formatCode>
                <c:ptCount val="2"/>
                <c:pt idx="0" formatCode="General">
                  <c:v>4</c:v>
                </c:pt>
                <c:pt idx="1">
                  <c:v>20.41428571428575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75"/>
      <c:rotY val="149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00" dirty="0" smtClean="0"/>
                      <a:t>Someone other than Agency Medical Director 28%</a:t>
                    </a:r>
                    <a:endParaRPr lang="en-US" sz="1100" dirty="0"/>
                  </a:p>
                </c:rich>
              </c:tx>
              <c:showVal val="1"/>
              <c:showCatNam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General" sourceLinked="0"/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  <c:showVal val="1"/>
            <c:showCatName val="1"/>
            <c:showLeaderLines val="1"/>
          </c:dLbls>
          <c:cat>
            <c:strRef>
              <c:f>Med_Control!$B$2:$E$2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Skipped</c:v>
                </c:pt>
              </c:strCache>
            </c:strRef>
          </c:cat>
          <c:val>
            <c:numRef>
              <c:f>Med_Control!$B$3:$E$3</c:f>
              <c:numCache>
                <c:formatCode>General</c:formatCode>
                <c:ptCount val="4"/>
                <c:pt idx="0">
                  <c:v>87</c:v>
                </c:pt>
                <c:pt idx="1">
                  <c:v>35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0.25439</cdr:x>
      <cdr:y>0.27955</cdr:y>
    </cdr:from>
    <cdr:to>
      <cdr:x>0.36842</cdr:x>
      <cdr:y>0.53209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9800" y="1265237"/>
          <a:ext cx="9906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AVG</a:t>
          </a:r>
        </a:p>
        <a:p xmlns:a="http://schemas.openxmlformats.org/drawingml/2006/main">
          <a:r>
            <a: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1715</a:t>
          </a:r>
          <a:endParaRPr lang="en-US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0.50877</cdr:x>
      <cdr:y>0.73413</cdr:y>
    </cdr:from>
    <cdr:to>
      <cdr:x>0.64912</cdr:x>
      <cdr:y>0.93616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19600" y="3322637"/>
          <a:ext cx="1219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Median</a:t>
          </a:r>
        </a:p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400</a:t>
          </a:r>
          <a:endParaRPr lang="en-US" sz="2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0.7807</cdr:x>
      <cdr:y>0.70046</cdr:y>
    </cdr:from>
    <cdr:to>
      <cdr:x>0.91228</cdr:x>
      <cdr:y>0.86882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81800" y="3170237"/>
          <a:ext cx="11430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Mode</a:t>
          </a:r>
        </a:p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500</a:t>
          </a:r>
          <a:endParaRPr lang="en-US" sz="2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0.14912</cdr:x>
      <cdr:y>0.3974</cdr:y>
    </cdr:from>
    <cdr:to>
      <cdr:x>0.21053</cdr:x>
      <cdr:y>0.48159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1798637"/>
          <a:ext cx="533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51</a:t>
          </a:r>
          <a:endParaRPr lang="en-US" sz="2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0.16667</cdr:x>
      <cdr:y>0.36373</cdr:y>
    </cdr:from>
    <cdr:to>
      <cdr:x>0.22807</cdr:x>
      <cdr:y>0.44791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1646237"/>
          <a:ext cx="533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12</a:t>
          </a:r>
          <a:endParaRPr lang="en-US" sz="20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7B360-251A-4A5B-B727-A01FC6C785E4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27510-00DF-434E-87C1-23277C42A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27510-00DF-434E-87C1-23277C42A6D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Objectives: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identify common barriers  and explore acceptability of potential solutions for online medical control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describe EMS providers’  and medical directors’ experiences with medical direction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measure current utilization of pediatric online medical control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provide the medical directors’ perspective on regional pediatric online medical control and  written protocols</a:t>
            </a:r>
          </a:p>
          <a:p>
            <a:endParaRPr lang="en-US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SUMMARY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barriers include 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Poor cell phone and radio reception 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No answer to call or no physician available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Medical directors and providers report similar experiences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Pediatric online medical control utilization (21%) is disproportionately higher than previously reported EMS pediatric transports (10%)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Calls for pediatric medical control in the rural setting relatively rare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Standardized EB regional pediatric protocols and regional pediatric base stations are strongly supported by medical directors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27510-00DF-434E-87C1-23277C42A6D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30BCCA-241A-4D89-9B77-11FD38B3950E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C71882-8C74-4DA6-BF9A-7A5BE2655A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exas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EMS M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edical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irector’s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urvey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&amp;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edical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irection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from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rovider’s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erspective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576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An Assessment of Online and Offline 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Medical Direction in Texas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5334000"/>
            <a:ext cx="800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This project has been funded by the Emergency Medical Services for Children (EMSC) State Partnership Grant from the Health Resources and Services Administration (HRSA) H33MC11305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4" descr="BCM_2012_H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81000"/>
            <a:ext cx="2217006" cy="768860"/>
          </a:xfrm>
          <a:prstGeom prst="rect">
            <a:avLst/>
          </a:prstGeom>
        </p:spPr>
      </p:pic>
      <p:pic>
        <p:nvPicPr>
          <p:cNvPr id="6" name="Picture 5" descr="EMSCLOGO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1056425" cy="1371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47244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Anthony Gilchrest, MPA, Charles Macias, MD, MPH, Manish Shah, MD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Online Medical Control Pediatrics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667000" y="3581400"/>
            <a:ext cx="1223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Urban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3581400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Rural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486400" y="5105400"/>
            <a:ext cx="457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371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(Calls for medical advice other than routine notification)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Percentage of Pediatric Calls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2362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672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267200" y="4114800"/>
          <a:ext cx="4648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Causes for communication failures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482803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3890" y="3276600"/>
            <a:ext cx="421011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4800" y="1447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EMS Providers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1447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Medical Directors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3886200" cy="1015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Reported communication difficulties when attempting to contact online medical control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1981200"/>
            <a:ext cx="4343400" cy="1015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Reported causes for  online medical control communication failures investigated by MD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Primary source of medical control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90800"/>
            <a:ext cx="4191000" cy="366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057400"/>
            <a:ext cx="3743268" cy="32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57200" y="2057400"/>
            <a:ext cx="4038600" cy="762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Primary source of online medical control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057400"/>
            <a:ext cx="44958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Medical director or designee provides online medical control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447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EMS Providers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1447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Medical Directors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13%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14%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1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source dynamics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49% do not know skill/training of physician providing medical direction</a:t>
            </a:r>
          </a:p>
          <a:p>
            <a:r>
              <a:rPr lang="en-US" dirty="0" smtClean="0"/>
              <a:t>43% reported that medical control physician would not know written protocols</a:t>
            </a:r>
          </a:p>
          <a:p>
            <a:r>
              <a:rPr lang="en-US" dirty="0" smtClean="0"/>
              <a:t>14 % would not know training or skill level of EMS providers</a:t>
            </a:r>
          </a:p>
          <a:p>
            <a:r>
              <a:rPr lang="en-US" dirty="0" smtClean="0"/>
              <a:t>80% report they do not receive QA/QI from physician/agency providing medical control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04800" y="2362200"/>
          <a:ext cx="3810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>
            <a:endCxn id="8" idx="1"/>
          </p:cNvCxnSpPr>
          <p:nvPr/>
        </p:nvCxnSpPr>
        <p:spPr>
          <a:xfrm>
            <a:off x="3657600" y="3924300"/>
            <a:ext cx="838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>
            <a:off x="4495800" y="1676400"/>
            <a:ext cx="152400" cy="44958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1447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Of those reporting that someone other than the agency medical director provides online medical control: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Protocol/order Discordance </a:t>
            </a:r>
            <a:endParaRPr lang="en-US" dirty="0"/>
          </a:p>
        </p:txBody>
      </p:sp>
      <p:pic>
        <p:nvPicPr>
          <p:cNvPr id="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09182"/>
            <a:ext cx="7619999" cy="404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14600" y="1676400"/>
            <a:ext cx="4267200" cy="101566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EMS providers that received online orders that contradict written protocol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Pediatric medical direction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447800"/>
          <a:ext cx="8382000" cy="521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484"/>
                <a:gridCol w="1272516"/>
                <a:gridCol w="1466158"/>
                <a:gridCol w="1327842"/>
              </a:tblGrid>
              <a:tr h="6659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Medical Director Perspectives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CC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Agree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Disagree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Don’t know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618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Standardized,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EB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regional pediatric protocols would improve quality of care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5381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Pediatric online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medical control from a pediatric emergency medicine (PEM) specialist has  the potential to improve  quality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73%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25785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Would consider utilizing online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medical control from a base station at regional pediatric center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72%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659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Would consider using EMSC created EB pediatric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protocols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82%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Pediatric medical direction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438400"/>
          <a:ext cx="8382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484"/>
                <a:gridCol w="1272516"/>
                <a:gridCol w="1466158"/>
                <a:gridCol w="1327842"/>
              </a:tblGrid>
              <a:tr h="66592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Medical Director Perspectives</a:t>
                      </a:r>
                      <a:endParaRPr lang="en-US" sz="2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CC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Agree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Disagree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Don’t know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6188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Varied protocols within a given region would be a significant barrier to regionalized online medical control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55381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Varied EMS provider certification level/scopes of practice within a given region would be a significant barrier to regionalized online medical control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524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Perceived Barriers to Regional Online Medical Control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Medical Director Participation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1" y="1981200"/>
          <a:ext cx="883919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038"/>
                <a:gridCol w="1310672"/>
                <a:gridCol w="1499440"/>
                <a:gridCol w="1398049"/>
              </a:tblGrid>
              <a:tr h="7627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Reported Medical Director Participation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C8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Agree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Disagree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Don’t Know</a:t>
                      </a:r>
                      <a:endParaRPr lang="en-US" sz="2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0169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Participates in  agency 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mass casualty incident and/or d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isaster training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55%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627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Provides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participates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in  my continuing education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  <a:endParaRPr lang="en-US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76271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Provides feedback on critical calls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68%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14%</a:t>
                      </a:r>
                      <a:endParaRPr lang="en-US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10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Regularly reviews run records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62%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15%</a:t>
                      </a:r>
                      <a:endParaRPr lang="en-US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</a:tr>
              <a:tr h="5210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Investigates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protocol violations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70%</a:t>
                      </a:r>
                      <a:endParaRPr lang="en-US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1295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EMS Providers’ Perspective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LIMITATIONS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Limited sample sizes</a:t>
            </a:r>
          </a:p>
          <a:p>
            <a:pPr lvl="0"/>
            <a:r>
              <a:rPr lang="en-US" dirty="0" smtClean="0"/>
              <a:t>Selection bias for EMS provider survey: respondents at Texas EMS Conference  were disproportionately ALS level providers</a:t>
            </a:r>
          </a:p>
          <a:p>
            <a:pPr lvl="0"/>
            <a:r>
              <a:rPr lang="en-US" dirty="0" smtClean="0"/>
              <a:t>37% unknown or missing for monthly on-line volumes  average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Universally available online medical control is absent in 38% of Emergency Medical Services (EMS) agencies in Texas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Barriers to online medical control in Texas have not been previously described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76% of EMS agency leaders (non-physicians)desire online medical control from a base station at a regional children’s hospital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75% of EMS agency leaders (non-physicians) would use EMS for Children (EMSC)-created evidence-based (EB) pediatric protocols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No data exists on current utilization of  pediatric–specific online medical control in Texas 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Medical directors’ perspectives on online and offline medical direction in Texas have not been previously assessed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CONCLUSIONS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7523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barriers to online medical control (OLMC) include 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Poor cell phone and radio reception 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No answer to call or no physician available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Someone other than the medical director or designated physician is frequently the expected resource for OLMC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Pediatric OLMC utilization (21%) is disproportionately higher than EMS pediatric transports (10%)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Calls for pediatric OLMC in the rural setting are rare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Standardized, evidence-based, regional pediatric protocols and base stations are strongly supported by  medical directors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Next Steps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Continue to develop Pediatric Protocol Resource with EB literature summaries and guidelines for use in the creation of more standardized local and regional EB pediatric protocols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Work with GETAC committees, medical directors, EMS agencies, children’s hospitals and community hospitals to enhance current online medical control communication infrastructure</a:t>
            </a:r>
          </a:p>
          <a:p>
            <a:endParaRPr lang="en-US" dirty="0"/>
          </a:p>
        </p:txBody>
      </p:sp>
      <p:pic>
        <p:nvPicPr>
          <p:cNvPr id="4" name="Picture 3" descr="EMSCLOGO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1" y="0"/>
            <a:ext cx="821663" cy="1066800"/>
          </a:xfrm>
          <a:prstGeom prst="rect">
            <a:avLst/>
          </a:prstGeom>
        </p:spPr>
      </p:pic>
      <p:pic>
        <p:nvPicPr>
          <p:cNvPr id="5" name="Picture 4" descr="BCM_2012_H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28600"/>
            <a:ext cx="2217006" cy="768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OBJECTIVES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identify common barriers  and explore acceptability of potential solutions for online medical control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describe EMS providers’  and medical directors’ experiences with medical direction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measure current utilization of pediatric online medical control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To provide the medical directors’ perspective on regional pediatric online medical control and  written protocols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METHODS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>
                <a:latin typeface="Arial" pitchFamily="34" charset="0"/>
                <a:cs typeface="Arial" pitchFamily="34" charset="0"/>
              </a:rPr>
              <a:t>Study Design and Setting: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Cross sectional survey of EMS providers attending 2011 Texas EMS Conference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Cross sectional online survey of all medical directors of 911-responding EMS agencies in Texas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METHODS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u="sng" dirty="0" smtClean="0">
                <a:latin typeface="Arial" pitchFamily="34" charset="0"/>
                <a:cs typeface="Arial" pitchFamily="34" charset="0"/>
              </a:rPr>
              <a:t>Inclusion Criteria: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EMS personnel  currently working or volunteering for a ground transport  ambulance service in Texas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Physician medical directors for  911-responding ground ambulance services in Texas </a:t>
            </a:r>
          </a:p>
          <a:p>
            <a:r>
              <a:rPr lang="en-US" i="1" u="sng" dirty="0" smtClean="0">
                <a:latin typeface="Arial" pitchFamily="34" charset="0"/>
                <a:cs typeface="Arial" pitchFamily="34" charset="0"/>
              </a:rPr>
              <a:t>Data Analysis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Descriptive statistics were used to report frequency of responses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Identical and similar questions from each survey were grouped by question type and presented in side-by-side comparison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RESULTS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Agency Representation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93% 911-responding EMS agencies </a:t>
            </a: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38%  non fire-based, public 32% fire-based </a:t>
            </a:r>
          </a:p>
          <a:p>
            <a:pPr lvl="0"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	14% private for profit </a:t>
            </a:r>
          </a:p>
          <a:p>
            <a:pPr lvl="0"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	7% hospital-based</a:t>
            </a: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58% all paid </a:t>
            </a:r>
          </a:p>
          <a:p>
            <a:pPr lvl="0"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	25% combination </a:t>
            </a:r>
          </a:p>
          <a:p>
            <a:pPr lvl="0"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	15% all volunteer</a:t>
            </a: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90% Advanced Life Support (ALS)</a:t>
            </a: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38% rural; 30% urban; </a:t>
            </a:r>
          </a:p>
          <a:p>
            <a:pPr lvl="0"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	25% suburban; 7% frontier</a:t>
            </a: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EMS Provider Survey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105 EMS providers surveyed</a:t>
            </a: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16 declined; 5 excluded</a:t>
            </a:r>
          </a:p>
          <a:p>
            <a:pPr lvl="0"/>
            <a:r>
              <a:rPr lang="en-US" sz="3100" dirty="0" smtClean="0">
                <a:latin typeface="Arial" pitchFamily="34" charset="0"/>
                <a:cs typeface="Arial" pitchFamily="34" charset="0"/>
              </a:rPr>
              <a:t>84 (80%) surveys analyzed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EMS Medical Director Survey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319 medical directors surveyed  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3 declined; 14 excluded  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127 (40%) surveys analyzed 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59% have attended an EMS Medical Directors’ course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Agency Representation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43% fire-based 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37% non fire-based, public 18% private for profit 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17% hospital-based 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11% non-profit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52% all paid 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40% combination 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5% all volunteer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94% ALS 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61% rural; 36% urban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Agency Monthly Call Volume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Online Medical Control ALL PATIENTS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05740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667000" y="3810000"/>
            <a:ext cx="1223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Urban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3810000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Rural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334000" y="5105400"/>
            <a:ext cx="5334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(Calls for medical advice other than routine notification)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429</TotalTime>
  <Words>1156</Words>
  <Application>Microsoft Office PowerPoint</Application>
  <PresentationFormat>On-screen Show (4:3)</PresentationFormat>
  <Paragraphs>209</Paragraphs>
  <Slides>21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Texas EMS Medical Director’s Survey  &amp;  Medical Direction from the Provider’s Perspective</vt:lpstr>
      <vt:lpstr>BACKGROUND </vt:lpstr>
      <vt:lpstr>OBJECTIVES </vt:lpstr>
      <vt:lpstr>METHODS </vt:lpstr>
      <vt:lpstr>METHODS</vt:lpstr>
      <vt:lpstr>RESULTS  </vt:lpstr>
      <vt:lpstr>RESULTS</vt:lpstr>
      <vt:lpstr>Agency Monthly Call Volume</vt:lpstr>
      <vt:lpstr>Online Medical Control ALL PATIENTS</vt:lpstr>
      <vt:lpstr>Online Medical Control Pediatrics</vt:lpstr>
      <vt:lpstr>Percentage of Pediatric Calls</vt:lpstr>
      <vt:lpstr>Causes for communication failures </vt:lpstr>
      <vt:lpstr>Primary source of medical control</vt:lpstr>
      <vt:lpstr>Alternative source dynamics</vt:lpstr>
      <vt:lpstr>Protocol/order Discordance </vt:lpstr>
      <vt:lpstr>Pediatric medical direction</vt:lpstr>
      <vt:lpstr>Pediatric medical direction</vt:lpstr>
      <vt:lpstr>Medical Director Participation </vt:lpstr>
      <vt:lpstr>LIMITATIONS </vt:lpstr>
      <vt:lpstr>CONCLUSIONS </vt:lpstr>
      <vt:lpstr>Next Steps</vt:lpstr>
    </vt:vector>
  </TitlesOfParts>
  <Company>Texas Childrens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EMS Medical Director’s Survey &amp; Medical Direction from Provider’s Perspective</dc:title>
  <dc:creator>adgilchr</dc:creator>
  <cp:lastModifiedBy>adgilchr</cp:lastModifiedBy>
  <cp:revision>72</cp:revision>
  <dcterms:created xsi:type="dcterms:W3CDTF">2012-08-06T14:15:30Z</dcterms:created>
  <dcterms:modified xsi:type="dcterms:W3CDTF">2012-09-11T17:58:07Z</dcterms:modified>
</cp:coreProperties>
</file>